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5" r:id="rId3"/>
    <p:sldId id="266" r:id="rId4"/>
    <p:sldId id="267" r:id="rId5"/>
    <p:sldId id="268" r:id="rId6"/>
    <p:sldId id="269" r:id="rId7"/>
    <p:sldId id="270" r:id="rId8"/>
    <p:sldId id="271" r:id="rId9"/>
    <p:sldId id="272" r:id="rId10"/>
    <p:sldId id="274" r:id="rId11"/>
    <p:sldId id="279" r:id="rId12"/>
    <p:sldId id="275" r:id="rId13"/>
    <p:sldId id="282" r:id="rId14"/>
    <p:sldId id="273" r:id="rId15"/>
    <p:sldId id="276" r:id="rId16"/>
    <p:sldId id="277" r:id="rId17"/>
    <p:sldId id="258" r:id="rId18"/>
    <p:sldId id="257" r:id="rId19"/>
    <p:sldId id="259" r:id="rId20"/>
    <p:sldId id="260" r:id="rId21"/>
    <p:sldId id="262" r:id="rId22"/>
    <p:sldId id="264" r:id="rId23"/>
    <p:sldId id="278" r:id="rId24"/>
    <p:sldId id="280" r:id="rId25"/>
    <p:sldId id="281" r:id="rId2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מקטע ברירת מחדל" id="{8A23087D-42DD-4925-95F2-F3F467D12CA4}">
          <p14:sldIdLst>
            <p14:sldId id="256"/>
            <p14:sldId id="265"/>
            <p14:sldId id="266"/>
            <p14:sldId id="267"/>
            <p14:sldId id="268"/>
            <p14:sldId id="269"/>
            <p14:sldId id="270"/>
            <p14:sldId id="271"/>
            <p14:sldId id="272"/>
            <p14:sldId id="274"/>
            <p14:sldId id="279"/>
            <p14:sldId id="275"/>
            <p14:sldId id="282"/>
            <p14:sldId id="273"/>
            <p14:sldId id="276"/>
            <p14:sldId id="277"/>
            <p14:sldId id="258"/>
            <p14:sldId id="257"/>
            <p14:sldId id="259"/>
            <p14:sldId id="260"/>
            <p14:sldId id="262"/>
            <p14:sldId id="264"/>
            <p14:sldId id="278"/>
            <p14:sldId id="280"/>
            <p14:sldId id="28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6" autoAdjust="0"/>
    <p:restoredTop sz="94660" autoAdjust="0"/>
  </p:normalViewPr>
  <p:slideViewPr>
    <p:cSldViewPr snapToGrid="0">
      <p:cViewPr varScale="1">
        <p:scale>
          <a:sx n="72" d="100"/>
          <a:sy n="72" d="100"/>
        </p:scale>
        <p:origin x="660" y="78"/>
      </p:cViewPr>
      <p:guideLst>
        <p:guide orient="horz" pos="2160"/>
        <p:guide pos="3840"/>
      </p:guideLst>
    </p:cSldViewPr>
  </p:slideViewPr>
  <p:outlineViewPr>
    <p:cViewPr>
      <p:scale>
        <a:sx n="33" d="100"/>
        <a:sy n="33" d="100"/>
      </p:scale>
      <p:origin x="0" y="148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186729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5388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1287572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185233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315687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2931783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15481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275501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407235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4155570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D25B53A3-C361-435C-82FD-636DC25B4E1F}" type="datetimeFigureOut">
              <a:rPr lang="he-IL" smtClean="0"/>
              <a:t>י"ט/אדר א/תשע"ו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90AC6C-5EA3-4739-AEE2-4F3BF23DC949}" type="slidenum">
              <a:rPr lang="he-IL" smtClean="0"/>
              <a:t>‹#›</a:t>
            </a:fld>
            <a:endParaRPr lang="he-IL"/>
          </a:p>
        </p:txBody>
      </p:sp>
    </p:spTree>
    <p:extLst>
      <p:ext uri="{BB962C8B-B14F-4D97-AF65-F5344CB8AC3E}">
        <p14:creationId xmlns:p14="http://schemas.microsoft.com/office/powerpoint/2010/main" val="395430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5B53A3-C361-435C-82FD-636DC25B4E1F}" type="datetimeFigureOut">
              <a:rPr lang="he-IL" smtClean="0"/>
              <a:t>י"ט/אדר א/תשע"ו</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90AC6C-5EA3-4739-AEE2-4F3BF23DC949}" type="slidenum">
              <a:rPr lang="he-IL" smtClean="0"/>
              <a:t>‹#›</a:t>
            </a:fld>
            <a:endParaRPr lang="he-IL"/>
          </a:p>
        </p:txBody>
      </p:sp>
    </p:spTree>
    <p:extLst>
      <p:ext uri="{BB962C8B-B14F-4D97-AF65-F5344CB8AC3E}">
        <p14:creationId xmlns:p14="http://schemas.microsoft.com/office/powerpoint/2010/main" val="411389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inview@zahav.net.il" TargetMode="External"/><Relationship Id="rId7" Type="http://schemas.openxmlformats.org/officeDocument/2006/relationships/image" Target="../media/image2.png"/><Relationship Id="rId2" Type="http://schemas.openxmlformats.org/officeDocument/2006/relationships/hyperlink" Target="mailto:mdolinsky@inter.net.il"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mdolinsky.com/" TargetMode="External"/><Relationship Id="rId4" Type="http://schemas.openxmlformats.org/officeDocument/2006/relationships/hyperlink" Target="http://www.mendelebook.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506027"/>
            <a:ext cx="9144000" cy="1944210"/>
          </a:xfrm>
        </p:spPr>
        <p:txBody>
          <a:bodyPr/>
          <a:lstStyle/>
          <a:p>
            <a:r>
              <a:rPr lang="he-IL" dirty="0">
                <a:cs typeface="+mn-cs"/>
              </a:rPr>
              <a:t>מודלים לרכישה </a:t>
            </a:r>
            <a:br>
              <a:rPr lang="he-IL" dirty="0">
                <a:cs typeface="+mn-cs"/>
              </a:rPr>
            </a:br>
            <a:r>
              <a:rPr lang="he-IL" dirty="0">
                <a:cs typeface="+mn-cs"/>
              </a:rPr>
              <a:t>ושימוש בספרים אלקטרוניים</a:t>
            </a:r>
          </a:p>
        </p:txBody>
      </p:sp>
      <p:sp>
        <p:nvSpPr>
          <p:cNvPr id="3" name="כותרת משנה 2"/>
          <p:cNvSpPr>
            <a:spLocks noGrp="1"/>
          </p:cNvSpPr>
          <p:nvPr>
            <p:ph type="subTitle" idx="1"/>
          </p:nvPr>
        </p:nvSpPr>
        <p:spPr>
          <a:xfrm>
            <a:off x="1523999" y="2865192"/>
            <a:ext cx="9144000" cy="1655762"/>
          </a:xfrm>
        </p:spPr>
        <p:txBody>
          <a:bodyPr/>
          <a:lstStyle/>
          <a:p>
            <a:endParaRPr lang="he-IL" dirty="0">
              <a:cs typeface="+mn-cs"/>
            </a:endParaRPr>
          </a:p>
          <a:p>
            <a:r>
              <a:rPr lang="he-IL" dirty="0">
                <a:cs typeface="+mn-cs"/>
              </a:rPr>
              <a:t>מנחם דולינסקי / אינטר – וויו משאבי מידע</a:t>
            </a:r>
          </a:p>
        </p:txBody>
      </p:sp>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158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קטלוג</a:t>
            </a:r>
          </a:p>
        </p:txBody>
      </p:sp>
      <p:sp>
        <p:nvSpPr>
          <p:cNvPr id="3" name="מציין מיקום תוכן 2"/>
          <p:cNvSpPr>
            <a:spLocks noGrp="1"/>
          </p:cNvSpPr>
          <p:nvPr>
            <p:ph idx="1"/>
          </p:nvPr>
        </p:nvSpPr>
        <p:spPr/>
        <p:txBody>
          <a:bodyPr/>
          <a:lstStyle/>
          <a:p>
            <a:r>
              <a:rPr lang="en-US" dirty="0">
                <a:cs typeface="+mn-cs"/>
              </a:rPr>
              <a:t>MARC RECORDS</a:t>
            </a:r>
            <a:r>
              <a:rPr lang="he-IL" dirty="0">
                <a:cs typeface="+mn-cs"/>
              </a:rPr>
              <a:t> </a:t>
            </a:r>
          </a:p>
          <a:p>
            <a:r>
              <a:rPr lang="he-IL" dirty="0">
                <a:cs typeface="+mn-cs"/>
              </a:rPr>
              <a:t>האם נשלחים </a:t>
            </a:r>
            <a:r>
              <a:rPr lang="he-IL" dirty="0" err="1">
                <a:cs typeface="+mn-cs"/>
              </a:rPr>
              <a:t>קיטלוגים</a:t>
            </a:r>
            <a:r>
              <a:rPr lang="he-IL" dirty="0">
                <a:cs typeface="+mn-cs"/>
              </a:rPr>
              <a:t> אוטומטיים בזמן רכישה?</a:t>
            </a:r>
          </a:p>
          <a:p>
            <a:r>
              <a:rPr lang="he-IL" dirty="0">
                <a:cs typeface="+mn-cs"/>
              </a:rPr>
              <a:t>האם יש צורך להוריד את </a:t>
            </a:r>
            <a:r>
              <a:rPr lang="he-IL" dirty="0" err="1">
                <a:cs typeface="+mn-cs"/>
              </a:rPr>
              <a:t>הקיטלוגים</a:t>
            </a:r>
            <a:r>
              <a:rPr lang="he-IL" dirty="0">
                <a:cs typeface="+mn-cs"/>
              </a:rPr>
              <a:t> באופן עצמאי ?</a:t>
            </a:r>
          </a:p>
          <a:p>
            <a:r>
              <a:rPr lang="he-IL" dirty="0">
                <a:cs typeface="+mn-cs"/>
              </a:rPr>
              <a:t>איכות הרשומות</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943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זמינות</a:t>
            </a:r>
          </a:p>
        </p:txBody>
      </p:sp>
      <p:sp>
        <p:nvSpPr>
          <p:cNvPr id="3" name="מציין מיקום תוכן 2"/>
          <p:cNvSpPr>
            <a:spLocks noGrp="1"/>
          </p:cNvSpPr>
          <p:nvPr>
            <p:ph idx="1"/>
          </p:nvPr>
        </p:nvSpPr>
        <p:spPr/>
        <p:txBody>
          <a:bodyPr/>
          <a:lstStyle/>
          <a:p>
            <a:r>
              <a:rPr lang="he-IL" dirty="0">
                <a:cs typeface="+mn-cs"/>
              </a:rPr>
              <a:t>חשוב לבדוק האם הספרים האלקטרוניים זמינים מיד עם ההפצה של הספרים המודפסים.  </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538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
            <a:ext cx="10515600" cy="901148"/>
          </a:xfrm>
        </p:spPr>
        <p:txBody>
          <a:bodyPr/>
          <a:lstStyle/>
          <a:p>
            <a:pPr algn="ctr"/>
            <a:r>
              <a:rPr lang="he-IL" dirty="0">
                <a:cs typeface="+mn-cs"/>
              </a:rPr>
              <a:t>ממי רוכשים את הספרים ?</a:t>
            </a:r>
          </a:p>
        </p:txBody>
      </p:sp>
      <p:sp>
        <p:nvSpPr>
          <p:cNvPr id="3" name="מציין מיקום תוכן 2"/>
          <p:cNvSpPr>
            <a:spLocks noGrp="1"/>
          </p:cNvSpPr>
          <p:nvPr>
            <p:ph idx="1"/>
          </p:nvPr>
        </p:nvSpPr>
        <p:spPr>
          <a:xfrm>
            <a:off x="0" y="901149"/>
            <a:ext cx="12192000" cy="3843129"/>
          </a:xfrm>
        </p:spPr>
        <p:txBody>
          <a:bodyPr>
            <a:normAutofit fontScale="92500" lnSpcReduction="10000"/>
          </a:bodyPr>
          <a:lstStyle/>
          <a:p>
            <a:r>
              <a:rPr lang="he-IL" b="1" dirty="0">
                <a:cs typeface="+mn-cs"/>
              </a:rPr>
              <a:t>ישירות מהמו"ל: </a:t>
            </a:r>
          </a:p>
          <a:p>
            <a:pPr lvl="1"/>
            <a:r>
              <a:rPr lang="he-IL" b="1" dirty="0">
                <a:cs typeface="+mn-cs"/>
              </a:rPr>
              <a:t>יתרונות</a:t>
            </a:r>
            <a:r>
              <a:rPr lang="he-IL" dirty="0">
                <a:cs typeface="+mn-cs"/>
              </a:rPr>
              <a:t> – מחיר ותנאי רכישה גמישים יותר, בד"כ אין הגבלות שימוש (אין מגבלות </a:t>
            </a:r>
            <a:r>
              <a:rPr lang="en-US" dirty="0">
                <a:cs typeface="+mn-cs"/>
              </a:rPr>
              <a:t>DRM</a:t>
            </a:r>
            <a:r>
              <a:rPr lang="he-IL" dirty="0">
                <a:cs typeface="+mn-cs"/>
              </a:rPr>
              <a:t>). </a:t>
            </a:r>
          </a:p>
          <a:p>
            <a:pPr lvl="1"/>
            <a:r>
              <a:rPr lang="he-IL" b="1" dirty="0">
                <a:cs typeface="+mn-cs"/>
              </a:rPr>
              <a:t>חסרונות</a:t>
            </a:r>
            <a:r>
              <a:rPr lang="he-IL" dirty="0">
                <a:cs typeface="+mn-cs"/>
              </a:rPr>
              <a:t> – יש לשאת ולתת עם כל מו"ל בנפרד ולכל מו"ל ממשק משלו.</a:t>
            </a:r>
          </a:p>
          <a:p>
            <a:r>
              <a:rPr lang="he-IL" b="1" dirty="0">
                <a:cs typeface="+mn-cs"/>
              </a:rPr>
              <a:t>מאַגְרֶגָטוֹר: </a:t>
            </a:r>
          </a:p>
          <a:p>
            <a:pPr lvl="1"/>
            <a:r>
              <a:rPr lang="he-IL" b="1" dirty="0">
                <a:cs typeface="+mn-cs"/>
              </a:rPr>
              <a:t>יתרונות</a:t>
            </a:r>
            <a:r>
              <a:rPr lang="he-IL" dirty="0">
                <a:cs typeface="+mn-cs"/>
              </a:rPr>
              <a:t> – נקודת רכישה אחת לכל המו"לים, ממשק שימוש אחד לכל המו"לים. </a:t>
            </a:r>
          </a:p>
          <a:p>
            <a:pPr lvl="1"/>
            <a:r>
              <a:rPr lang="he-IL" b="1" dirty="0">
                <a:cs typeface="+mn-cs"/>
              </a:rPr>
              <a:t>חסרונות</a:t>
            </a:r>
            <a:r>
              <a:rPr lang="he-IL" dirty="0">
                <a:cs typeface="+mn-cs"/>
              </a:rPr>
              <a:t> – מחיר יקר יותר, תנאי רכישה פחות גמישים, הגבלות שימוש (יש מגבלות </a:t>
            </a:r>
            <a:r>
              <a:rPr lang="en-US" dirty="0">
                <a:cs typeface="+mn-cs"/>
              </a:rPr>
              <a:t>DRM</a:t>
            </a:r>
            <a:r>
              <a:rPr lang="he-IL" dirty="0">
                <a:cs typeface="+mn-cs"/>
              </a:rPr>
              <a:t>).</a:t>
            </a:r>
          </a:p>
          <a:p>
            <a:r>
              <a:rPr lang="he-IL" b="1" dirty="0">
                <a:cs typeface="+mn-cs"/>
              </a:rPr>
              <a:t>חנות ספרים ווירטואלית:</a:t>
            </a:r>
          </a:p>
          <a:p>
            <a:pPr lvl="1"/>
            <a:r>
              <a:rPr lang="he-IL" b="1" dirty="0">
                <a:cs typeface="+mn-cs"/>
              </a:rPr>
              <a:t>חסרון</a:t>
            </a:r>
            <a:r>
              <a:rPr lang="he-IL" dirty="0">
                <a:cs typeface="+mn-cs"/>
              </a:rPr>
              <a:t> – התמקדות במספר מו"לים מצומצם (אבל יש חנויות שמשמשות כסופרמרקט ומגוון המו"לים גדול יותר). </a:t>
            </a:r>
          </a:p>
          <a:p>
            <a:pPr lvl="1"/>
            <a:r>
              <a:rPr lang="he-IL" b="1" dirty="0">
                <a:cs typeface="+mn-cs"/>
              </a:rPr>
              <a:t>יתרון</a:t>
            </a:r>
            <a:r>
              <a:rPr lang="he-IL" dirty="0">
                <a:cs typeface="+mn-cs"/>
              </a:rPr>
              <a:t> – מזכיר במידה מסוימת את דגם חנות הספרים המוכרת – ויש מי שמטפל בלקוח באופן אישי.</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4907238"/>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205688"/>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264011"/>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44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03244" y="2299942"/>
            <a:ext cx="10515600" cy="1325563"/>
          </a:xfrm>
        </p:spPr>
        <p:txBody>
          <a:bodyPr/>
          <a:lstStyle/>
          <a:p>
            <a:pPr algn="ctr"/>
            <a:r>
              <a:rPr lang="he-IL" dirty="0"/>
              <a:t>המודלים</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4907238"/>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205688"/>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264011"/>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2571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1"/>
            <a:ext cx="10515600" cy="940904"/>
          </a:xfrm>
        </p:spPr>
        <p:txBody>
          <a:bodyPr/>
          <a:lstStyle/>
          <a:p>
            <a:pPr algn="ctr" rtl="0"/>
            <a:r>
              <a:rPr lang="en-US" b="1" dirty="0">
                <a:cs typeface="+mn-cs"/>
              </a:rPr>
              <a:t>Pick and Choose </a:t>
            </a:r>
            <a:endParaRPr lang="he-IL" b="1" dirty="0">
              <a:cs typeface="+mn-cs"/>
            </a:endParaRPr>
          </a:p>
        </p:txBody>
      </p:sp>
      <p:sp>
        <p:nvSpPr>
          <p:cNvPr id="3" name="מציין מיקום תוכן 2"/>
          <p:cNvSpPr>
            <a:spLocks noGrp="1"/>
          </p:cNvSpPr>
          <p:nvPr>
            <p:ph idx="1"/>
          </p:nvPr>
        </p:nvSpPr>
        <p:spPr>
          <a:xfrm>
            <a:off x="838200" y="778703"/>
            <a:ext cx="10515600" cy="4351338"/>
          </a:xfrm>
        </p:spPr>
        <p:txBody>
          <a:bodyPr>
            <a:normAutofit lnSpcReduction="10000"/>
          </a:bodyPr>
          <a:lstStyle/>
          <a:p>
            <a:r>
              <a:rPr lang="he-IL" dirty="0"/>
              <a:t>המודל הזה מאפשר לספרנים / ספרניות אוטונומיה מסוימת המאפשרת להם לשלוט בתקציב רכש הספרים ובבחירת הכותרים</a:t>
            </a:r>
          </a:p>
          <a:p>
            <a:r>
              <a:rPr lang="he-IL" dirty="0"/>
              <a:t>הבחירה הנה של כותרים בודדים מתוך קטלוג</a:t>
            </a:r>
            <a:endParaRPr lang="en-US" dirty="0">
              <a:cs typeface="+mn-cs"/>
            </a:endParaRPr>
          </a:p>
          <a:p>
            <a:r>
              <a:rPr lang="he-IL" dirty="0">
                <a:cs typeface="+mn-cs"/>
              </a:rPr>
              <a:t>יתרון – לא כבולים לחבילה אשר </a:t>
            </a:r>
            <a:r>
              <a:rPr lang="he-IL" dirty="0"/>
              <a:t>יש בה </a:t>
            </a:r>
            <a:r>
              <a:rPr lang="he-IL" dirty="0">
                <a:cs typeface="+mn-cs"/>
              </a:rPr>
              <a:t>מן הסתם גם ספרים פחות חשובים / איכותיים / רלוונטיים.</a:t>
            </a:r>
          </a:p>
          <a:p>
            <a:r>
              <a:rPr lang="he-IL" dirty="0">
                <a:cs typeface="+mn-cs"/>
              </a:rPr>
              <a:t>חסרון – מחיר </a:t>
            </a:r>
            <a:r>
              <a:rPr lang="he-IL" dirty="0"/>
              <a:t>ל</a:t>
            </a:r>
            <a:r>
              <a:rPr lang="he-IL" dirty="0">
                <a:cs typeface="+mn-cs"/>
              </a:rPr>
              <a:t>ספר גבוה יותר כשרוכשים ספרים בודדים בהשוואה לרכישת חבילה.</a:t>
            </a:r>
          </a:p>
          <a:p>
            <a:r>
              <a:rPr lang="he-IL" dirty="0">
                <a:cs typeface="+mn-cs"/>
              </a:rPr>
              <a:t>הערה – ברכישה ישירות מהמו"ל על פי מודל זה חשוב לזכור שלא כל המו"לים מוכנים למכור בשיטה זו, חלק מהמו"לים דורשים כמות מינימלית של ספרים בהזמנה.</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929739"/>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5228189"/>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5286512"/>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3283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0"/>
            <a:ext cx="10515600" cy="808383"/>
          </a:xfrm>
        </p:spPr>
        <p:txBody>
          <a:bodyPr/>
          <a:lstStyle/>
          <a:p>
            <a:pPr algn="ctr" rtl="0"/>
            <a:r>
              <a:rPr lang="en-US" b="1" dirty="0">
                <a:cs typeface="+mn-cs"/>
              </a:rPr>
              <a:t>Collections / Packages</a:t>
            </a:r>
            <a:endParaRPr lang="he-IL" b="1" dirty="0">
              <a:cs typeface="+mn-cs"/>
            </a:endParaRPr>
          </a:p>
        </p:txBody>
      </p:sp>
      <p:sp>
        <p:nvSpPr>
          <p:cNvPr id="3" name="מציין מיקום תוכן 2"/>
          <p:cNvSpPr>
            <a:spLocks noGrp="1"/>
          </p:cNvSpPr>
          <p:nvPr>
            <p:ph idx="1"/>
          </p:nvPr>
        </p:nvSpPr>
        <p:spPr>
          <a:xfrm>
            <a:off x="838200" y="808383"/>
            <a:ext cx="10515600" cy="3617843"/>
          </a:xfrm>
        </p:spPr>
        <p:txBody>
          <a:bodyPr>
            <a:normAutofit lnSpcReduction="10000"/>
          </a:bodyPr>
          <a:lstStyle/>
          <a:p>
            <a:r>
              <a:rPr lang="he-IL" dirty="0">
                <a:cs typeface="+mn-cs"/>
              </a:rPr>
              <a:t>מודל שמאפשר רכישה של כמות גדולה של ספרים אלקטרוניים</a:t>
            </a:r>
          </a:p>
          <a:p>
            <a:r>
              <a:rPr lang="he-IL" dirty="0">
                <a:cs typeface="+mn-cs"/>
              </a:rPr>
              <a:t>החבילות מאורגנות בדרך כלל לפי שני פרמטרים – לפי נושא ולפי שנה או רק לפי נושא.</a:t>
            </a:r>
          </a:p>
          <a:p>
            <a:r>
              <a:rPr lang="he-IL" dirty="0">
                <a:cs typeface="+mn-cs"/>
              </a:rPr>
              <a:t>המחיר הוא לכל החבילה, דבר המאפשר להוזיל את המחיר </a:t>
            </a:r>
            <a:r>
              <a:rPr lang="he-IL" dirty="0"/>
              <a:t>ל</a:t>
            </a:r>
            <a:r>
              <a:rPr lang="he-IL" dirty="0">
                <a:cs typeface="+mn-cs"/>
              </a:rPr>
              <a:t>ספר.</a:t>
            </a:r>
          </a:p>
          <a:p>
            <a:r>
              <a:rPr lang="he-IL" dirty="0">
                <a:cs typeface="+mn-cs"/>
              </a:rPr>
              <a:t>החיסרון הוא שחבילה כוללת בדרך כלל גם ספרים שאינם נדרשים או מאיכות נמוכה יותר.</a:t>
            </a:r>
          </a:p>
          <a:p>
            <a:r>
              <a:rPr lang="he-IL" dirty="0">
                <a:cs typeface="+mn-cs"/>
              </a:rPr>
              <a:t>רצוי לדון בכל מקרה לגופו ולבדוק מה אחוז הספרים הטובים בחבילה ומה מחירם.  </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415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a:cs typeface="+mn-cs"/>
              </a:rPr>
              <a:t>Purchase vs. Subscription</a:t>
            </a:r>
            <a:endParaRPr lang="he-IL" b="1" dirty="0">
              <a:cs typeface="+mn-cs"/>
            </a:endParaRPr>
          </a:p>
        </p:txBody>
      </p:sp>
      <p:sp>
        <p:nvSpPr>
          <p:cNvPr id="3" name="מציין מיקום תוכן 2"/>
          <p:cNvSpPr>
            <a:spLocks noGrp="1"/>
          </p:cNvSpPr>
          <p:nvPr>
            <p:ph idx="1"/>
          </p:nvPr>
        </p:nvSpPr>
        <p:spPr>
          <a:xfrm>
            <a:off x="838200" y="1651247"/>
            <a:ext cx="10515600" cy="4525716"/>
          </a:xfrm>
        </p:spPr>
        <p:txBody>
          <a:bodyPr/>
          <a:lstStyle/>
          <a:p>
            <a:r>
              <a:rPr lang="he-IL" dirty="0">
                <a:cs typeface="+mn-cs"/>
              </a:rPr>
              <a:t>רכישה לצמיתות – הספר שלכם לתמיד – נקודות שכדאי לברר – האם יש דמי מינוי שנתיים עבור התחזוקה? האם לגורם שממנו רוכשים יש הסכמים עם חברות שעוסקות בשימור ואבטחת גישה לטקסט המלא במקרה שהספק ממנו נרכש הספר האלקטרונים יעלם יום אחד.</a:t>
            </a:r>
          </a:p>
          <a:p>
            <a:r>
              <a:rPr lang="he-IL" dirty="0">
                <a:cs typeface="+mn-cs"/>
              </a:rPr>
              <a:t>מינוי – מחייב תשלום מדי שנה תמורת הגישה. אם לא מחדשים את המינוי מאבדים גישה לכל הספרים שהיו נגישים באמצעות המינוי. בחישוב לטווח קצר מחיר המינוי זול יותר מרכישה. </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483552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13397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192298"/>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299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84732" y="806611"/>
            <a:ext cx="10515600" cy="1325563"/>
          </a:xfrm>
        </p:spPr>
        <p:txBody>
          <a:bodyPr>
            <a:normAutofit/>
          </a:bodyPr>
          <a:lstStyle/>
          <a:p>
            <a:pPr algn="ctr" rtl="0"/>
            <a:r>
              <a:rPr lang="en-US" sz="6000" dirty="0">
                <a:cs typeface="+mn-cs"/>
              </a:rPr>
              <a:t>Patron-Driven Acquisition Models</a:t>
            </a:r>
            <a:endParaRPr lang="he-IL" sz="6000" dirty="0">
              <a:cs typeface="+mn-cs"/>
            </a:endParaRPr>
          </a:p>
        </p:txBody>
      </p:sp>
      <p:pic>
        <p:nvPicPr>
          <p:cNvPr id="3"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486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0"/>
            <a:ext cx="10515600" cy="695049"/>
          </a:xfrm>
        </p:spPr>
        <p:txBody>
          <a:bodyPr/>
          <a:lstStyle/>
          <a:p>
            <a:pPr algn="ctr"/>
            <a:r>
              <a:rPr lang="en-US" b="1" dirty="0">
                <a:cs typeface="+mn-cs"/>
              </a:rPr>
              <a:t>PDA Purchase</a:t>
            </a:r>
            <a:endParaRPr lang="he-IL" b="1" dirty="0">
              <a:cs typeface="+mn-cs"/>
            </a:endParaRPr>
          </a:p>
        </p:txBody>
      </p:sp>
      <p:sp>
        <p:nvSpPr>
          <p:cNvPr id="3" name="מציין מיקום תוכן 2"/>
          <p:cNvSpPr>
            <a:spLocks noGrp="1"/>
          </p:cNvSpPr>
          <p:nvPr>
            <p:ph idx="1"/>
          </p:nvPr>
        </p:nvSpPr>
        <p:spPr>
          <a:xfrm>
            <a:off x="79899" y="695049"/>
            <a:ext cx="12112101" cy="4249813"/>
          </a:xfrm>
        </p:spPr>
        <p:txBody>
          <a:bodyPr>
            <a:noAutofit/>
          </a:bodyPr>
          <a:lstStyle/>
          <a:p>
            <a:pPr algn="just"/>
            <a:r>
              <a:rPr lang="he-IL" sz="2000" b="1" dirty="0"/>
              <a:t>המודל</a:t>
            </a:r>
          </a:p>
          <a:p>
            <a:pPr lvl="1" algn="just"/>
            <a:r>
              <a:rPr lang="he-IL" sz="2000" dirty="0"/>
              <a:t>הספק (מו"ל / אגרגטור) מחליט על רשימה של ספרים אלקטרוניים שיהיו נגישים לקוראים.</a:t>
            </a:r>
          </a:p>
          <a:p>
            <a:pPr lvl="1" algn="just"/>
            <a:r>
              <a:rPr lang="he-IL" sz="2000" dirty="0"/>
              <a:t>מסכמים מראש מה הפרמטר שעל פיו הספר יעבור לרשות הספרייה לצמיתות (לדוגמא אם הקוראים הורידו 15 פרקים מספר הוא נרכש באופן אוטומטי ע"י הספרייה)</a:t>
            </a:r>
          </a:p>
          <a:p>
            <a:pPr lvl="1" algn="just"/>
            <a:r>
              <a:rPr lang="he-IL" sz="2000" dirty="0"/>
              <a:t>הספק שולח לספריה קבצי </a:t>
            </a:r>
            <a:r>
              <a:rPr lang="en-US" sz="2000" dirty="0"/>
              <a:t>MARC</a:t>
            </a:r>
            <a:r>
              <a:rPr lang="he-IL" sz="2000" dirty="0"/>
              <a:t>. הספרייה מטעינה אותם בקטלוג והספק מאפשר גישה לכלל הספרים.</a:t>
            </a:r>
          </a:p>
          <a:p>
            <a:pPr algn="just"/>
            <a:r>
              <a:rPr lang="he-IL" sz="2000" b="1" dirty="0"/>
              <a:t>יתרונות</a:t>
            </a:r>
            <a:endParaRPr lang="he-IL" sz="2000" dirty="0"/>
          </a:p>
          <a:p>
            <a:pPr lvl="1" algn="just"/>
            <a:r>
              <a:rPr lang="he-IL" sz="2000" dirty="0"/>
              <a:t>גישה לכמות גדולה של ספרים</a:t>
            </a:r>
          </a:p>
          <a:p>
            <a:pPr lvl="1" algn="just"/>
            <a:r>
              <a:rPr lang="he-IL" sz="2000" dirty="0"/>
              <a:t>רק הספרים המבוקשים נרכשים</a:t>
            </a:r>
          </a:p>
          <a:p>
            <a:pPr algn="just"/>
            <a:r>
              <a:rPr lang="he-IL" sz="2000" b="1" dirty="0"/>
              <a:t>חסרונות</a:t>
            </a:r>
          </a:p>
          <a:p>
            <a:pPr lvl="1" algn="just"/>
            <a:r>
              <a:rPr lang="he-IL" sz="2000" dirty="0"/>
              <a:t>לספריה אין שליטה בתהליך הרכישה </a:t>
            </a:r>
          </a:p>
          <a:p>
            <a:pPr lvl="1" algn="just"/>
            <a:r>
              <a:rPr lang="he-IL" sz="2000" dirty="0"/>
              <a:t>אם מסיימים את ההסכם נחסמת גישה לספרים שלא נרכשו</a:t>
            </a:r>
          </a:p>
          <a:p>
            <a:pPr lvl="1" algn="just"/>
            <a:r>
              <a:rPr lang="he-IL" sz="2000" dirty="0"/>
              <a:t>דורש מאמץ בניהול הקטלוג (להשאיר את הרשומות שנרכשו ולהוריד את אלה שבוטלו)</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502007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531852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5376848"/>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259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0"/>
            <a:ext cx="10515600" cy="834887"/>
          </a:xfrm>
        </p:spPr>
        <p:txBody>
          <a:bodyPr/>
          <a:lstStyle/>
          <a:p>
            <a:pPr algn="ctr" rtl="0"/>
            <a:r>
              <a:rPr lang="en-US" b="1" dirty="0">
                <a:cs typeface="+mn-cs"/>
              </a:rPr>
              <a:t>PDA Rental</a:t>
            </a:r>
            <a:endParaRPr lang="he-IL" b="1" dirty="0">
              <a:cs typeface="+mn-cs"/>
            </a:endParaRPr>
          </a:p>
        </p:txBody>
      </p:sp>
      <p:sp>
        <p:nvSpPr>
          <p:cNvPr id="3" name="מציין מיקום תוכן 2"/>
          <p:cNvSpPr>
            <a:spLocks noGrp="1"/>
          </p:cNvSpPr>
          <p:nvPr>
            <p:ph idx="1"/>
          </p:nvPr>
        </p:nvSpPr>
        <p:spPr>
          <a:xfrm>
            <a:off x="257452" y="644593"/>
            <a:ext cx="11934548" cy="4735272"/>
          </a:xfrm>
        </p:spPr>
        <p:txBody>
          <a:bodyPr>
            <a:noAutofit/>
          </a:bodyPr>
          <a:lstStyle/>
          <a:p>
            <a:pPr algn="just">
              <a:lnSpc>
                <a:spcPct val="100000"/>
              </a:lnSpc>
            </a:pPr>
            <a:r>
              <a:rPr lang="he-IL" sz="2000" b="1" dirty="0">
                <a:cs typeface="+mn-cs"/>
              </a:rPr>
              <a:t>המודל</a:t>
            </a:r>
          </a:p>
          <a:p>
            <a:pPr lvl="1" algn="just">
              <a:lnSpc>
                <a:spcPct val="100000"/>
              </a:lnSpc>
            </a:pPr>
            <a:r>
              <a:rPr lang="he-IL" sz="2000" dirty="0">
                <a:cs typeface="+mn-cs"/>
              </a:rPr>
              <a:t>הספק (מו"ל / אגרגטור) מחליט על רשימה של ספרים אלקטרוניים שיהיו נגישים לקוראים.</a:t>
            </a:r>
          </a:p>
          <a:p>
            <a:pPr lvl="1" algn="just">
              <a:lnSpc>
                <a:spcPct val="100000"/>
              </a:lnSpc>
            </a:pPr>
            <a:r>
              <a:rPr lang="he-IL" sz="2000" dirty="0">
                <a:cs typeface="+mn-cs"/>
              </a:rPr>
              <a:t>מסכמים מראש לגבי שני פרמטרים: – (1) מצב של השכרה. לדוגמה: אחרי שקוראים עיינו ב-15 פרקים עוברים למצב של השכרה וכל קריאה של פרק תחייב תשלום דמי השכרה. (2) המעבר ממצב של השכרה לרכישה בו הספר יעבור לרשות הספרייה לצמיתות. לדוגמה: אם הקוראים הורידו 30 פרקים מספר, הוא נרכש באופן אוטומטי ע"י הספרייה.</a:t>
            </a:r>
          </a:p>
          <a:p>
            <a:pPr lvl="1" algn="just">
              <a:lnSpc>
                <a:spcPct val="100000"/>
              </a:lnSpc>
            </a:pPr>
            <a:r>
              <a:rPr lang="he-IL" sz="2000" dirty="0">
                <a:cs typeface="+mn-cs"/>
              </a:rPr>
              <a:t>הספק שולח לספריה קבצי </a:t>
            </a:r>
            <a:r>
              <a:rPr lang="en-US" sz="2000" dirty="0">
                <a:cs typeface="+mn-cs"/>
              </a:rPr>
              <a:t>MARC </a:t>
            </a:r>
            <a:r>
              <a:rPr lang="he-IL" sz="2000" dirty="0">
                <a:cs typeface="+mn-cs"/>
              </a:rPr>
              <a:t> הספרייה מטעינה אותם בקטלוג, והספק מאפשר גישה לכלל הספרים.</a:t>
            </a:r>
          </a:p>
          <a:p>
            <a:pPr algn="just">
              <a:lnSpc>
                <a:spcPct val="100000"/>
              </a:lnSpc>
            </a:pPr>
            <a:r>
              <a:rPr lang="he-IL" sz="2000" b="1" dirty="0">
                <a:cs typeface="+mn-cs"/>
              </a:rPr>
              <a:t>יתרונות</a:t>
            </a:r>
          </a:p>
          <a:p>
            <a:pPr lvl="1" algn="just">
              <a:lnSpc>
                <a:spcPct val="100000"/>
              </a:lnSpc>
            </a:pPr>
            <a:r>
              <a:rPr lang="he-IL" sz="2000" dirty="0">
                <a:cs typeface="+mn-cs"/>
              </a:rPr>
              <a:t>גישה לכמות גדולה של ספרים.</a:t>
            </a:r>
          </a:p>
          <a:p>
            <a:pPr lvl="1" algn="just">
              <a:lnSpc>
                <a:spcPct val="100000"/>
              </a:lnSpc>
            </a:pPr>
            <a:r>
              <a:rPr lang="he-IL" sz="2000" dirty="0">
                <a:cs typeface="+mn-cs"/>
              </a:rPr>
              <a:t>רק הספרים המבוקשים נרכשים.</a:t>
            </a:r>
          </a:p>
          <a:p>
            <a:pPr algn="just">
              <a:lnSpc>
                <a:spcPct val="100000"/>
              </a:lnSpc>
            </a:pPr>
            <a:r>
              <a:rPr lang="he-IL" sz="2000" b="1" dirty="0">
                <a:cs typeface="+mn-cs"/>
              </a:rPr>
              <a:t>חסרונות</a:t>
            </a:r>
          </a:p>
          <a:p>
            <a:pPr lvl="1" algn="just">
              <a:lnSpc>
                <a:spcPct val="100000"/>
              </a:lnSpc>
            </a:pPr>
            <a:r>
              <a:rPr lang="he-IL" sz="2000" dirty="0">
                <a:cs typeface="+mn-cs"/>
              </a:rPr>
              <a:t>לספריה אין שליטה בתהליך הרכישה. </a:t>
            </a:r>
          </a:p>
          <a:p>
            <a:pPr lvl="1" algn="just">
              <a:lnSpc>
                <a:spcPct val="100000"/>
              </a:lnSpc>
            </a:pPr>
            <a:r>
              <a:rPr lang="he-IL" sz="2000" dirty="0">
                <a:cs typeface="+mn-cs"/>
              </a:rPr>
              <a:t>אם מסיימים את ההסכם נחסמת גישה לספרים שלא נרכשו.</a:t>
            </a:r>
          </a:p>
          <a:p>
            <a:pPr algn="just">
              <a:lnSpc>
                <a:spcPct val="100000"/>
              </a:lnSpc>
            </a:pPr>
            <a:endParaRPr lang="he-IL" sz="2000" dirty="0">
              <a:cs typeface="+mn-cs"/>
            </a:endParaRPr>
          </a:p>
          <a:p>
            <a:pPr algn="just">
              <a:lnSpc>
                <a:spcPct val="100000"/>
              </a:lnSpc>
            </a:pPr>
            <a:endParaRPr lang="he-IL" sz="2000" dirty="0">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538162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662319"/>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720642"/>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21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על מה לא נדבר ?</a:t>
            </a:r>
          </a:p>
        </p:txBody>
      </p:sp>
      <p:sp>
        <p:nvSpPr>
          <p:cNvPr id="3" name="מציין מיקום תוכן 2"/>
          <p:cNvSpPr>
            <a:spLocks noGrp="1"/>
          </p:cNvSpPr>
          <p:nvPr>
            <p:ph idx="1"/>
          </p:nvPr>
        </p:nvSpPr>
        <p:spPr/>
        <p:txBody>
          <a:bodyPr/>
          <a:lstStyle/>
          <a:p>
            <a:r>
              <a:rPr lang="he-IL" dirty="0">
                <a:cs typeface="+mn-cs"/>
              </a:rPr>
              <a:t>רכישת ספרים לשימוש של אנשים יחידים – לדוגמא דרך חנות הספרים של אמזון.</a:t>
            </a:r>
          </a:p>
          <a:p>
            <a:r>
              <a:rPr lang="he-IL" dirty="0">
                <a:cs typeface="+mn-cs"/>
              </a:rPr>
              <a:t>רכישת ספרים לספריה למחשב בודד וספציפי (</a:t>
            </a:r>
            <a:r>
              <a:rPr lang="en-US" dirty="0">
                <a:cs typeface="+mn-cs"/>
              </a:rPr>
              <a:t>Stand alone</a:t>
            </a:r>
            <a:r>
              <a:rPr lang="he-IL" dirty="0">
                <a:cs typeface="+mn-cs"/>
              </a:rPr>
              <a:t>).</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239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70722" y="1"/>
            <a:ext cx="10515600" cy="1033670"/>
          </a:xfrm>
        </p:spPr>
        <p:txBody>
          <a:bodyPr/>
          <a:lstStyle/>
          <a:p>
            <a:pPr algn="ctr" rtl="0"/>
            <a:r>
              <a:rPr lang="en-US" b="1" dirty="0">
                <a:cs typeface="+mn-cs"/>
              </a:rPr>
              <a:t>PDA Usage</a:t>
            </a:r>
            <a:endParaRPr lang="he-IL" b="1" dirty="0">
              <a:cs typeface="+mn-cs"/>
            </a:endParaRPr>
          </a:p>
        </p:txBody>
      </p:sp>
      <p:sp>
        <p:nvSpPr>
          <p:cNvPr id="3" name="מציין מיקום תוכן 2"/>
          <p:cNvSpPr>
            <a:spLocks noGrp="1"/>
          </p:cNvSpPr>
          <p:nvPr>
            <p:ph idx="1"/>
          </p:nvPr>
        </p:nvSpPr>
        <p:spPr>
          <a:xfrm>
            <a:off x="838200" y="924477"/>
            <a:ext cx="10515600" cy="4351338"/>
          </a:xfrm>
        </p:spPr>
        <p:txBody>
          <a:bodyPr>
            <a:normAutofit fontScale="92500" lnSpcReduction="10000"/>
          </a:bodyPr>
          <a:lstStyle/>
          <a:p>
            <a:pPr algn="just"/>
            <a:r>
              <a:rPr lang="he-IL" b="1" dirty="0">
                <a:cs typeface="+mn-cs"/>
              </a:rPr>
              <a:t>המודל</a:t>
            </a:r>
          </a:p>
          <a:p>
            <a:pPr lvl="1" algn="just"/>
            <a:r>
              <a:rPr lang="he-IL" dirty="0">
                <a:cs typeface="+mn-cs"/>
              </a:rPr>
              <a:t>הספק (מו"ל / אגרגטור) מחליט על רשימה של ספרים אלקטרוניים שיהיו נגישים לקוראים.</a:t>
            </a:r>
          </a:p>
          <a:p>
            <a:pPr lvl="1" algn="just"/>
            <a:r>
              <a:rPr lang="he-IL" dirty="0">
                <a:cs typeface="+mn-cs"/>
              </a:rPr>
              <a:t>מחליטים על גובה התשלום לכל שימוש שהוא. דהיינו כל הורדה או קריאה של פרק או דף מהספר מחויבת בתשלום מאד קטן. מחליטים לאחר איזה סכום או כמות שימושים הספר יירכש באופן אוטומטי ע"י הספרייה.</a:t>
            </a:r>
          </a:p>
          <a:p>
            <a:pPr algn="just"/>
            <a:r>
              <a:rPr lang="he-IL" b="1" dirty="0">
                <a:cs typeface="+mn-cs"/>
              </a:rPr>
              <a:t>יתרונות</a:t>
            </a:r>
          </a:p>
          <a:p>
            <a:pPr lvl="1" algn="just"/>
            <a:r>
              <a:rPr lang="he-IL" dirty="0">
                <a:cs typeface="+mn-cs"/>
              </a:rPr>
              <a:t>גישה לכמות גדולה של ספרים.</a:t>
            </a:r>
          </a:p>
          <a:p>
            <a:pPr lvl="1" algn="just"/>
            <a:r>
              <a:rPr lang="he-IL" dirty="0">
                <a:cs typeface="+mn-cs"/>
              </a:rPr>
              <a:t>רק הספרים המבוקשים נרכשים.</a:t>
            </a:r>
          </a:p>
          <a:p>
            <a:pPr algn="just"/>
            <a:r>
              <a:rPr lang="he-IL" b="1" dirty="0">
                <a:cs typeface="+mn-cs"/>
              </a:rPr>
              <a:t>חסרונות </a:t>
            </a:r>
          </a:p>
          <a:p>
            <a:pPr lvl="1" algn="just"/>
            <a:r>
              <a:rPr lang="he-IL" dirty="0">
                <a:cs typeface="+mn-cs"/>
              </a:rPr>
              <a:t>לספריה אין שליטה בתהליך הרכישה. </a:t>
            </a:r>
          </a:p>
          <a:p>
            <a:pPr lvl="1" algn="just"/>
            <a:r>
              <a:rPr lang="he-IL" dirty="0">
                <a:cs typeface="+mn-cs"/>
              </a:rPr>
              <a:t>משלמים כבר מהעמוד הראשון שקוראים או מורידים.</a:t>
            </a:r>
          </a:p>
          <a:p>
            <a:pPr lvl="1" algn="just"/>
            <a:r>
              <a:rPr lang="he-IL" dirty="0">
                <a:cs typeface="+mn-cs"/>
              </a:rPr>
              <a:t>אם מסיימים את ההסכם נחסמת גישה לספרים שלא נרכשו.</a:t>
            </a:r>
          </a:p>
          <a:p>
            <a:pPr algn="just"/>
            <a:endParaRPr lang="he-IL" dirty="0">
              <a:cs typeface="+mn-cs"/>
            </a:endParaRPr>
          </a:p>
          <a:p>
            <a:pPr algn="just"/>
            <a:endParaRPr lang="he-IL" dirty="0">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527581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57426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632588"/>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763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19596" y="772357"/>
            <a:ext cx="11647503" cy="4986595"/>
          </a:xfrm>
        </p:spPr>
        <p:txBody>
          <a:bodyPr>
            <a:normAutofit/>
          </a:bodyPr>
          <a:lstStyle/>
          <a:p>
            <a:pPr algn="just"/>
            <a:r>
              <a:rPr lang="he-IL" sz="2400" dirty="0">
                <a:cs typeface="+mn-cs"/>
              </a:rPr>
              <a:t>המודל מכונה </a:t>
            </a:r>
            <a:r>
              <a:rPr lang="en-US" sz="2400" dirty="0">
                <a:cs typeface="+mn-cs"/>
              </a:rPr>
              <a:t>EBS</a:t>
            </a:r>
            <a:endParaRPr lang="he-IL" sz="2400" dirty="0">
              <a:cs typeface="+mn-cs"/>
            </a:endParaRPr>
          </a:p>
          <a:p>
            <a:pPr algn="just"/>
            <a:r>
              <a:rPr lang="he-IL" sz="2400" dirty="0">
                <a:cs typeface="+mn-cs"/>
              </a:rPr>
              <a:t>אפשרי רק דרך המו"לים</a:t>
            </a:r>
          </a:p>
          <a:p>
            <a:pPr algn="just"/>
            <a:r>
              <a:rPr lang="he-IL" sz="2400" dirty="0">
                <a:cs typeface="+mn-cs"/>
              </a:rPr>
              <a:t>מגיעים להסכם אילו חבילות נושאים תהיינה נגישות ומאיזו תקופה – שנה אחת ספציפית או טווח שנים.</a:t>
            </a:r>
          </a:p>
          <a:p>
            <a:pPr algn="just"/>
            <a:r>
              <a:rPr lang="he-IL" sz="2400" dirty="0">
                <a:cs typeface="+mn-cs"/>
              </a:rPr>
              <a:t>מסכימים על מחיר שבדרך כלל מהווה </a:t>
            </a:r>
            <a:r>
              <a:rPr lang="he-IL" sz="2400" dirty="0"/>
              <a:t>אחוז מסוים </a:t>
            </a:r>
            <a:r>
              <a:rPr lang="he-IL" sz="2400" dirty="0">
                <a:cs typeface="+mn-cs"/>
              </a:rPr>
              <a:t>ממחיר החבילות. </a:t>
            </a:r>
          </a:p>
          <a:p>
            <a:pPr algn="just"/>
            <a:r>
              <a:rPr lang="he-IL" sz="2400" dirty="0">
                <a:cs typeface="+mn-cs"/>
              </a:rPr>
              <a:t>המו"ל מספק </a:t>
            </a:r>
            <a:r>
              <a:rPr lang="en-US" sz="2400" dirty="0">
                <a:cs typeface="+mn-cs"/>
              </a:rPr>
              <a:t>MARC RECORDS</a:t>
            </a:r>
            <a:r>
              <a:rPr lang="he-IL" sz="2400" dirty="0">
                <a:cs typeface="+mn-cs"/>
              </a:rPr>
              <a:t> ופותח גישה למשך 12 חודשים.</a:t>
            </a:r>
          </a:p>
          <a:p>
            <a:pPr algn="just"/>
            <a:r>
              <a:rPr lang="he-IL" sz="2400" dirty="0">
                <a:cs typeface="+mn-cs"/>
              </a:rPr>
              <a:t>התשלום נעשה מראש.</a:t>
            </a:r>
          </a:p>
          <a:p>
            <a:pPr algn="just"/>
            <a:r>
              <a:rPr lang="he-IL" sz="2400" dirty="0">
                <a:cs typeface="+mn-cs"/>
              </a:rPr>
              <a:t>בסוף 12 החודשים המו"ל מספק סטטיסטיקת שימוש ובד"כ על פי הסטטיסטיקה הספרייה בוחרת איזה ספרים יישארו לרשותה לצמיתות. שווי הספרים העוברים לרשות הספרייה לצמיתות יהיה שווה לסכום אותו שילמה הספרייה בתחילה. </a:t>
            </a:r>
          </a:p>
          <a:p>
            <a:pPr algn="just"/>
            <a:r>
              <a:rPr lang="he-IL" sz="2400" dirty="0"/>
              <a:t>אם </a:t>
            </a:r>
            <a:r>
              <a:rPr lang="he-IL" sz="2400" dirty="0">
                <a:cs typeface="+mn-cs"/>
              </a:rPr>
              <a:t>הספרייה לא מחדשת את ההסכם הגישה לספרים שלא עברו לרשותה לצמיתות תחסם.</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4220" y="538162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0265" y="568007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596" y="5738398"/>
            <a:ext cx="1017104" cy="762828"/>
          </a:xfrm>
          <a:prstGeom prst="rect">
            <a:avLst/>
          </a:prstGeom>
          <a:noFill/>
          <a:extLst>
            <a:ext uri="{909E8E84-426E-40DD-AFC4-6F175D3DCCD1}">
              <a14:hiddenFill xmlns:a14="http://schemas.microsoft.com/office/drawing/2010/main">
                <a:solidFill>
                  <a:srgbClr val="FFFFFF"/>
                </a:solidFill>
              </a14:hiddenFill>
            </a:ext>
          </a:extLst>
        </p:spPr>
      </p:pic>
      <p:sp>
        <p:nvSpPr>
          <p:cNvPr id="7" name="כותרת 1"/>
          <p:cNvSpPr>
            <a:spLocks noGrp="1"/>
          </p:cNvSpPr>
          <p:nvPr>
            <p:ph type="title"/>
          </p:nvPr>
        </p:nvSpPr>
        <p:spPr>
          <a:xfrm>
            <a:off x="1794220" y="0"/>
            <a:ext cx="7475862" cy="941033"/>
          </a:xfrm>
        </p:spPr>
        <p:txBody>
          <a:bodyPr>
            <a:normAutofit fontScale="90000"/>
          </a:bodyPr>
          <a:lstStyle/>
          <a:p>
            <a:pPr algn="ctr" rtl="0"/>
            <a:r>
              <a:rPr lang="en-US" sz="6000" b="1" dirty="0">
                <a:cs typeface="+mn-cs"/>
              </a:rPr>
              <a:t>Evidence-Based Selection</a:t>
            </a:r>
            <a:endParaRPr lang="he-IL" sz="6000" b="1" dirty="0">
              <a:cs typeface="+mn-cs"/>
            </a:endParaRPr>
          </a:p>
        </p:txBody>
      </p:sp>
    </p:spTree>
    <p:extLst>
      <p:ext uri="{BB962C8B-B14F-4D97-AF65-F5344CB8AC3E}">
        <p14:creationId xmlns:p14="http://schemas.microsoft.com/office/powerpoint/2010/main" val="79827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rtl="0"/>
            <a:r>
              <a:rPr lang="en-US" sz="6000" b="1" dirty="0">
                <a:cs typeface="+mn-cs"/>
              </a:rPr>
              <a:t>Short-term Loans</a:t>
            </a:r>
            <a:endParaRPr lang="he-IL" sz="6000" b="1" dirty="0">
              <a:cs typeface="+mn-cs"/>
            </a:endParaRPr>
          </a:p>
        </p:txBody>
      </p:sp>
      <p:sp>
        <p:nvSpPr>
          <p:cNvPr id="3" name="מציין מיקום תוכן 2"/>
          <p:cNvSpPr>
            <a:spLocks noGrp="1"/>
          </p:cNvSpPr>
          <p:nvPr>
            <p:ph idx="1"/>
          </p:nvPr>
        </p:nvSpPr>
        <p:spPr/>
        <p:txBody>
          <a:bodyPr/>
          <a:lstStyle/>
          <a:p>
            <a:pPr algn="just"/>
            <a:r>
              <a:rPr lang="he-IL" dirty="0">
                <a:cs typeface="+mn-cs"/>
              </a:rPr>
              <a:t>מודל זה קיים אצל </a:t>
            </a:r>
            <a:r>
              <a:rPr lang="he-IL" dirty="0" err="1">
                <a:cs typeface="+mn-cs"/>
              </a:rPr>
              <a:t>אגרגטורים</a:t>
            </a:r>
            <a:r>
              <a:rPr lang="he-IL" dirty="0">
                <a:cs typeface="+mn-cs"/>
              </a:rPr>
              <a:t> שונים.</a:t>
            </a:r>
          </a:p>
          <a:p>
            <a:pPr algn="just"/>
            <a:r>
              <a:rPr lang="he-IL" dirty="0">
                <a:cs typeface="+mn-cs"/>
              </a:rPr>
              <a:t>במסגרת המודל הספרייה שוכרת את הספר לשימוש לתקופה קצובה של יום / שבוע / שבועיים / 4 שבועות.</a:t>
            </a:r>
          </a:p>
          <a:p>
            <a:pPr algn="just"/>
            <a:r>
              <a:rPr lang="he-IL" dirty="0">
                <a:cs typeface="+mn-cs"/>
              </a:rPr>
              <a:t>למה לעשות זאת? למשל כאשר יש דרישה של מרצה או חוקר לשימוש בספר לתקופה קצובה והספרייה סבורה שאין הצדקה לרכישה לצמיתות.</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769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198" y="79900"/>
            <a:ext cx="10515600" cy="927652"/>
          </a:xfrm>
        </p:spPr>
        <p:txBody>
          <a:bodyPr/>
          <a:lstStyle/>
          <a:p>
            <a:pPr algn="ctr" rtl="0"/>
            <a:r>
              <a:rPr lang="en-US" b="1" dirty="0">
                <a:cs typeface="+mn-cs"/>
              </a:rPr>
              <a:t>CLEAR YOUR SHELVES</a:t>
            </a:r>
            <a:endParaRPr lang="he-IL" b="1" dirty="0">
              <a:cs typeface="+mn-cs"/>
            </a:endParaRPr>
          </a:p>
        </p:txBody>
      </p:sp>
      <p:sp>
        <p:nvSpPr>
          <p:cNvPr id="3" name="מציין מיקום תוכן 2"/>
          <p:cNvSpPr>
            <a:spLocks noGrp="1"/>
          </p:cNvSpPr>
          <p:nvPr>
            <p:ph idx="1"/>
          </p:nvPr>
        </p:nvSpPr>
        <p:spPr>
          <a:xfrm>
            <a:off x="838198" y="1044904"/>
            <a:ext cx="10515600" cy="3674028"/>
          </a:xfrm>
        </p:spPr>
        <p:txBody>
          <a:bodyPr/>
          <a:lstStyle/>
          <a:p>
            <a:pPr algn="just"/>
            <a:r>
              <a:rPr lang="he-IL" dirty="0">
                <a:cs typeface="+mn-cs"/>
              </a:rPr>
              <a:t>במסגרת מודל זה המו"ל מציע לתקופה מוגבלת שכל ספר מודפס שנרכש ע"י הספרייה יוחלף בספר אלקטרוני כשהמחיר של הספר האלקטרוני יכלול הנחה משמעותית שיכולה להגיע למחצית מהמחיר הרשמי.</a:t>
            </a:r>
          </a:p>
          <a:p>
            <a:pPr algn="just"/>
            <a:r>
              <a:rPr lang="he-IL" dirty="0">
                <a:cs typeface="+mn-cs"/>
              </a:rPr>
              <a:t>אין צורך להסיר את הספר המודפס מהמדף, אבל בד"כ ספריות מעוניינות לחסוך מקום וזה המניע העיקרי לשימוש במודל זה.</a:t>
            </a:r>
          </a:p>
          <a:p>
            <a:pPr algn="just"/>
            <a:r>
              <a:rPr lang="he-IL" dirty="0">
                <a:cs typeface="+mn-cs"/>
              </a:rPr>
              <a:t>ההוכחה לרכישת ספר מודפס היא הרשומה המופיע בקטלוג המקוון של הספרייה</a:t>
            </a:r>
          </a:p>
          <a:p>
            <a:pPr algn="just"/>
            <a:r>
              <a:rPr lang="he-IL" dirty="0">
                <a:cs typeface="+mn-cs"/>
              </a:rPr>
              <a:t>בדרך כלל יש דרישה לרכישה של מספר מינימלי של ספרים אלקטרוניים.</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6" y="5282242"/>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1" y="5580692"/>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2" y="5639015"/>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454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rtl="0"/>
            <a:r>
              <a:rPr lang="en-US" b="1" dirty="0">
                <a:cs typeface="+mn-cs"/>
              </a:rPr>
              <a:t>Subscriptions</a:t>
            </a:r>
            <a:endParaRPr lang="he-IL" b="1" dirty="0">
              <a:cs typeface="+mn-cs"/>
            </a:endParaRPr>
          </a:p>
        </p:txBody>
      </p:sp>
      <p:sp>
        <p:nvSpPr>
          <p:cNvPr id="7" name="מציין מיקום תוכן 6"/>
          <p:cNvSpPr>
            <a:spLocks noGrp="1"/>
          </p:cNvSpPr>
          <p:nvPr>
            <p:ph idx="1"/>
          </p:nvPr>
        </p:nvSpPr>
        <p:spPr/>
        <p:txBody>
          <a:bodyPr>
            <a:normAutofit lnSpcReduction="10000"/>
          </a:bodyPr>
          <a:lstStyle/>
          <a:p>
            <a:r>
              <a:rPr lang="he-IL" dirty="0">
                <a:cs typeface="+mn-cs"/>
              </a:rPr>
              <a:t>ישירות מהמו"ל – אוסף קטן בהשוואה לאוסף של אגרגטור.</a:t>
            </a:r>
          </a:p>
          <a:p>
            <a:endParaRPr lang="he-IL" dirty="0">
              <a:cs typeface="+mn-cs"/>
            </a:endParaRPr>
          </a:p>
          <a:p>
            <a:endParaRPr lang="he-IL" dirty="0">
              <a:cs typeface="+mn-cs"/>
            </a:endParaRPr>
          </a:p>
          <a:p>
            <a:endParaRPr lang="he-IL" dirty="0">
              <a:cs typeface="+mn-cs"/>
            </a:endParaRPr>
          </a:p>
          <a:p>
            <a:r>
              <a:rPr lang="he-IL" dirty="0">
                <a:cs typeface="+mn-cs"/>
              </a:rPr>
              <a:t>באמצעות אגרגטור המספק גישה לספרים אלקטרוניים מעשרות או מאות מו"לים – חלק מהמו"לים לא נכללים באוסף, לא כל הספרים היוצאים לאור ע"י מו"ל מסוים נכללים באוסף. אם ההסכם בין המו"ל לאגרגטור </a:t>
            </a:r>
            <a:r>
              <a:rPr lang="he-IL" dirty="0"/>
              <a:t>מסתיים, הספרים </a:t>
            </a:r>
            <a:r>
              <a:rPr lang="he-IL" dirty="0">
                <a:cs typeface="+mn-cs"/>
              </a:rPr>
              <a:t>של המו"ל לא נכללים באוסף</a:t>
            </a:r>
            <a:r>
              <a:rPr lang="he-IL" dirty="0"/>
              <a:t>. האוסף מאוד דינמי - ספרים נוספים ונגרעים מהאוסף יותר מפעם אחת במהלך שנת המינוי. דבר שמבלבל את המשתמשים וגורם להתעסקות רבה בספרייה</a:t>
            </a:r>
            <a:endParaRPr lang="he-IL" dirty="0">
              <a:cs typeface="+mn-cs"/>
            </a:endParaRPr>
          </a:p>
        </p:txBody>
      </p:sp>
      <p:pic>
        <p:nvPicPr>
          <p:cNvPr id="8" name="תמונה 7"/>
          <p:cNvPicPr>
            <a:picLocks noChangeAspect="1"/>
          </p:cNvPicPr>
          <p:nvPr/>
        </p:nvPicPr>
        <p:blipFill>
          <a:blip r:embed="rId2"/>
          <a:stretch>
            <a:fillRect/>
          </a:stretch>
        </p:blipFill>
        <p:spPr>
          <a:xfrm>
            <a:off x="2256389" y="5872163"/>
            <a:ext cx="2828925" cy="609600"/>
          </a:xfrm>
          <a:prstGeom prst="rect">
            <a:avLst/>
          </a:prstGeom>
        </p:spPr>
      </p:pic>
      <p:pic>
        <p:nvPicPr>
          <p:cNvPr id="1036" name="Picture 12" descr="CRCnet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201" y="2734468"/>
            <a:ext cx="2038350" cy="742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825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cs typeface="+mn-cs"/>
              </a:rPr>
              <a:t>תודה רבה. שאלות ? ניתן לקבל את המצגת אם תשלחו אלי מכתב לכתובת הדוא"ל</a:t>
            </a:r>
          </a:p>
        </p:txBody>
      </p:sp>
      <p:sp>
        <p:nvSpPr>
          <p:cNvPr id="3" name="מציין מיקום תוכן 2"/>
          <p:cNvSpPr>
            <a:spLocks noGrp="1"/>
          </p:cNvSpPr>
          <p:nvPr>
            <p:ph idx="1"/>
          </p:nvPr>
        </p:nvSpPr>
        <p:spPr/>
        <p:txBody>
          <a:bodyPr/>
          <a:lstStyle/>
          <a:p>
            <a:pPr algn="l" rtl="0"/>
            <a:r>
              <a:rPr lang="en-US" dirty="0">
                <a:cs typeface="+mn-cs"/>
                <a:hlinkClick r:id="rId2"/>
              </a:rPr>
              <a:t>mdolinsky@inter.net.il</a:t>
            </a:r>
            <a:endParaRPr lang="en-US" dirty="0">
              <a:cs typeface="+mn-cs"/>
            </a:endParaRPr>
          </a:p>
          <a:p>
            <a:pPr algn="l" rtl="0"/>
            <a:r>
              <a:rPr lang="en-US" dirty="0">
                <a:cs typeface="+mn-cs"/>
                <a:hlinkClick r:id="rId3"/>
              </a:rPr>
              <a:t>inview@zahav.net.il</a:t>
            </a:r>
            <a:endParaRPr lang="en-US" dirty="0">
              <a:cs typeface="+mn-cs"/>
            </a:endParaRPr>
          </a:p>
          <a:p>
            <a:pPr algn="r"/>
            <a:r>
              <a:rPr lang="he-IL" dirty="0">
                <a:cs typeface="+mn-cs"/>
              </a:rPr>
              <a:t>כתובת חנות הספרים האלקטרוניים </a:t>
            </a:r>
            <a:r>
              <a:rPr lang="en-US" dirty="0">
                <a:cs typeface="+mn-cs"/>
                <a:hlinkClick r:id="rId4"/>
              </a:rPr>
              <a:t>www.mendelebook.com</a:t>
            </a:r>
            <a:r>
              <a:rPr lang="he-IL" dirty="0">
                <a:cs typeface="+mn-cs"/>
              </a:rPr>
              <a:t> </a:t>
            </a:r>
          </a:p>
          <a:p>
            <a:pPr algn="r"/>
            <a:r>
              <a:rPr lang="he-IL" dirty="0">
                <a:cs typeface="+mn-cs"/>
              </a:rPr>
              <a:t>מי שמעוניין מוזמן לבקר גם באתר </a:t>
            </a:r>
            <a:r>
              <a:rPr lang="en-US" dirty="0">
                <a:cs typeface="+mn-cs"/>
                <a:hlinkClick r:id="rId5"/>
              </a:rPr>
              <a:t>www.mdolinsky.com</a:t>
            </a:r>
            <a:endParaRPr lang="he-IL" dirty="0">
              <a:cs typeface="+mn-cs"/>
            </a:endParaRPr>
          </a:p>
          <a:p>
            <a:pPr marL="0" indent="0" algn="r">
              <a:buNone/>
            </a:pPr>
            <a:endParaRPr lang="he-IL" dirty="0">
              <a:cs typeface="+mn-cs"/>
            </a:endParaRPr>
          </a:p>
        </p:txBody>
      </p:sp>
      <p:pic>
        <p:nvPicPr>
          <p:cNvPr id="4" name="Picture 2" descr="Pictur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85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על מה כן נדבר ?</a:t>
            </a:r>
          </a:p>
        </p:txBody>
      </p:sp>
      <p:sp>
        <p:nvSpPr>
          <p:cNvPr id="3" name="מציין מיקום תוכן 2"/>
          <p:cNvSpPr>
            <a:spLocks noGrp="1"/>
          </p:cNvSpPr>
          <p:nvPr>
            <p:ph idx="1"/>
          </p:nvPr>
        </p:nvSpPr>
        <p:spPr/>
        <p:txBody>
          <a:bodyPr/>
          <a:lstStyle/>
          <a:p>
            <a:r>
              <a:rPr lang="he-IL" dirty="0">
                <a:cs typeface="+mn-cs"/>
              </a:rPr>
              <a:t>רכישת ספרים אלקטרוניים לספריה / למוסד והשימוש בספר לפי טווח </a:t>
            </a:r>
            <a:r>
              <a:rPr lang="en-US" dirty="0">
                <a:cs typeface="+mn-cs"/>
              </a:rPr>
              <a:t>IP</a:t>
            </a:r>
            <a:r>
              <a:rPr lang="he-IL" dirty="0">
                <a:cs typeface="+mn-cs"/>
              </a:rPr>
              <a:t> (</a:t>
            </a:r>
            <a:r>
              <a:rPr lang="en-US" dirty="0">
                <a:cs typeface="+mn-cs"/>
              </a:rPr>
              <a:t>Not stand alone</a:t>
            </a:r>
            <a:r>
              <a:rPr lang="he-IL" dirty="0">
                <a:cs typeface="+mn-cs"/>
              </a:rPr>
              <a:t>)</a:t>
            </a:r>
          </a:p>
          <a:p>
            <a:pPr marL="0" indent="0">
              <a:buNone/>
            </a:pPr>
            <a:endParaRPr lang="he-IL" dirty="0">
              <a:solidFill>
                <a:srgbClr val="FF0000"/>
              </a:solidFill>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188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פרמטרים שרצוי להתחשב בהם במהלך הרכישה</a:t>
            </a:r>
          </a:p>
        </p:txBody>
      </p:sp>
      <p:sp>
        <p:nvSpPr>
          <p:cNvPr id="3" name="מציין מיקום תוכן 2"/>
          <p:cNvSpPr>
            <a:spLocks noGrp="1"/>
          </p:cNvSpPr>
          <p:nvPr>
            <p:ph idx="1"/>
          </p:nvPr>
        </p:nvSpPr>
        <p:spPr>
          <a:xfrm>
            <a:off x="838200" y="1532651"/>
            <a:ext cx="10515600" cy="4351338"/>
          </a:xfrm>
        </p:spPr>
        <p:txBody>
          <a:bodyPr/>
          <a:lstStyle/>
          <a:p>
            <a:r>
              <a:rPr lang="he-IL" dirty="0">
                <a:cs typeface="+mn-cs"/>
              </a:rPr>
              <a:t>מחיר</a:t>
            </a:r>
          </a:p>
          <a:p>
            <a:r>
              <a:rPr lang="he-IL" dirty="0">
                <a:cs typeface="+mn-cs"/>
              </a:rPr>
              <a:t>הגבלות שימוש</a:t>
            </a:r>
          </a:p>
          <a:p>
            <a:r>
              <a:rPr lang="he-IL" dirty="0">
                <a:cs typeface="+mn-cs"/>
              </a:rPr>
              <a:t>ממשק</a:t>
            </a:r>
          </a:p>
          <a:p>
            <a:r>
              <a:rPr lang="he-IL" dirty="0">
                <a:cs typeface="+mn-cs"/>
              </a:rPr>
              <a:t>מודל רכישה</a:t>
            </a:r>
          </a:p>
          <a:p>
            <a:r>
              <a:rPr lang="he-IL" dirty="0">
                <a:cs typeface="+mn-cs"/>
              </a:rPr>
              <a:t>תמיכה</a:t>
            </a:r>
          </a:p>
          <a:p>
            <a:r>
              <a:rPr lang="he-IL" dirty="0">
                <a:cs typeface="+mn-cs"/>
              </a:rPr>
              <a:t>היבטי קטלוג</a:t>
            </a:r>
          </a:p>
          <a:p>
            <a:r>
              <a:rPr lang="he-IL" dirty="0">
                <a:cs typeface="+mn-cs"/>
              </a:rPr>
              <a:t>זמינות</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0968" y="538162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7013" y="568007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344" y="5738398"/>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548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851116"/>
          </a:xfrm>
        </p:spPr>
        <p:txBody>
          <a:bodyPr/>
          <a:lstStyle/>
          <a:p>
            <a:pPr algn="ctr"/>
            <a:r>
              <a:rPr lang="he-IL" dirty="0">
                <a:cs typeface="+mn-cs"/>
              </a:rPr>
              <a:t>מחיר</a:t>
            </a:r>
          </a:p>
        </p:txBody>
      </p:sp>
      <p:sp>
        <p:nvSpPr>
          <p:cNvPr id="3" name="מציין מיקום תוכן 2"/>
          <p:cNvSpPr>
            <a:spLocks noGrp="1"/>
          </p:cNvSpPr>
          <p:nvPr>
            <p:ph idx="1"/>
          </p:nvPr>
        </p:nvSpPr>
        <p:spPr>
          <a:xfrm>
            <a:off x="838200" y="1233996"/>
            <a:ext cx="10515600" cy="4074851"/>
          </a:xfrm>
        </p:spPr>
        <p:txBody>
          <a:bodyPr>
            <a:normAutofit/>
          </a:bodyPr>
          <a:lstStyle/>
          <a:p>
            <a:pPr marL="0" indent="0">
              <a:lnSpc>
                <a:spcPct val="100000"/>
              </a:lnSpc>
              <a:buNone/>
            </a:pPr>
            <a:r>
              <a:rPr lang="he-IL" sz="3200" b="1" dirty="0">
                <a:cs typeface="+mn-cs"/>
              </a:rPr>
              <a:t>מחיר ספר אלקטרוני יכול להיות:</a:t>
            </a:r>
          </a:p>
          <a:p>
            <a:pPr>
              <a:lnSpc>
                <a:spcPct val="100000"/>
              </a:lnSpc>
            </a:pPr>
            <a:r>
              <a:rPr lang="he-IL" dirty="0">
                <a:cs typeface="+mn-cs"/>
              </a:rPr>
              <a:t>יקר ממחיר הספר המודפס</a:t>
            </a:r>
          </a:p>
          <a:p>
            <a:pPr>
              <a:lnSpc>
                <a:spcPct val="100000"/>
              </a:lnSpc>
            </a:pPr>
            <a:r>
              <a:rPr lang="he-IL" dirty="0">
                <a:cs typeface="+mn-cs"/>
              </a:rPr>
              <a:t>זהה למחיר הספר המודפס </a:t>
            </a:r>
          </a:p>
          <a:p>
            <a:pPr>
              <a:lnSpc>
                <a:spcPct val="100000"/>
              </a:lnSpc>
            </a:pPr>
            <a:r>
              <a:rPr lang="he-IL" dirty="0">
                <a:cs typeface="+mn-cs"/>
              </a:rPr>
              <a:t>זהה למחיר ספר מודפס בכריכה קשה</a:t>
            </a:r>
          </a:p>
          <a:p>
            <a:pPr>
              <a:lnSpc>
                <a:spcPct val="100000"/>
              </a:lnSpc>
            </a:pPr>
            <a:r>
              <a:rPr lang="he-IL" dirty="0">
                <a:cs typeface="+mn-cs"/>
              </a:rPr>
              <a:t>יש מו"לים / ספקים שמחיר הספר האלקטרוני לא קשור כלל למחיר הספר המודפס אלא קשור לסוג הספר – לדוגמה </a:t>
            </a:r>
            <a:r>
              <a:rPr lang="en-US" dirty="0">
                <a:cs typeface="+mn-cs"/>
              </a:rPr>
              <a:t>CUP</a:t>
            </a:r>
            <a:r>
              <a:rPr lang="he-IL" dirty="0">
                <a:cs typeface="+mn-cs"/>
              </a:rPr>
              <a:t> משתמשת ב 4 רמות מחיר קבועות – מונוגרפיות , </a:t>
            </a:r>
            <a:r>
              <a:rPr lang="en-US" dirty="0">
                <a:cs typeface="+mn-cs"/>
              </a:rPr>
              <a:t>Textbooks</a:t>
            </a:r>
            <a:r>
              <a:rPr lang="he-IL" dirty="0">
                <a:cs typeface="+mn-cs"/>
              </a:rPr>
              <a:t>, ספרי קורסים , כל שאר הספרים</a:t>
            </a:r>
            <a:endParaRPr lang="he-IL" dirty="0">
              <a:solidFill>
                <a:srgbClr val="FF0000"/>
              </a:solidFill>
              <a:cs typeface="+mn-cs"/>
            </a:endParaRPr>
          </a:p>
          <a:p>
            <a:pPr>
              <a:lnSpc>
                <a:spcPct val="100000"/>
              </a:lnSpc>
            </a:pPr>
            <a:endParaRPr lang="he-IL" dirty="0">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6984" y="5381625"/>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3029" y="5680075"/>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360" y="5738398"/>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2123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הגבלות שימוש - </a:t>
            </a:r>
            <a:r>
              <a:rPr lang="en-US" dirty="0">
                <a:cs typeface="+mn-cs"/>
              </a:rPr>
              <a:t>DRM</a:t>
            </a:r>
            <a:endParaRPr lang="he-IL" dirty="0">
              <a:cs typeface="+mn-cs"/>
            </a:endParaRPr>
          </a:p>
        </p:txBody>
      </p:sp>
      <p:sp>
        <p:nvSpPr>
          <p:cNvPr id="3" name="מציין מיקום תוכן 2"/>
          <p:cNvSpPr>
            <a:spLocks noGrp="1"/>
          </p:cNvSpPr>
          <p:nvPr>
            <p:ph idx="1"/>
          </p:nvPr>
        </p:nvSpPr>
        <p:spPr>
          <a:xfrm>
            <a:off x="838199" y="1575278"/>
            <a:ext cx="10515600" cy="3210201"/>
          </a:xfrm>
        </p:spPr>
        <p:txBody>
          <a:bodyPr>
            <a:normAutofit/>
          </a:bodyPr>
          <a:lstStyle/>
          <a:p>
            <a:r>
              <a:rPr lang="en-US" dirty="0"/>
              <a:t>DRM – DIGITAL RIGHTS MANAGEMENT</a:t>
            </a:r>
            <a:endParaRPr lang="he-IL" dirty="0">
              <a:cs typeface="+mn-cs"/>
            </a:endParaRPr>
          </a:p>
          <a:p>
            <a:r>
              <a:rPr lang="he-IL" dirty="0">
                <a:cs typeface="+mn-cs"/>
              </a:rPr>
              <a:t>כמה משתמשים בו זמנית יכולים להשתמש באותו ספר? </a:t>
            </a:r>
            <a:r>
              <a:rPr lang="he-IL" dirty="0"/>
              <a:t>1</a:t>
            </a:r>
            <a:r>
              <a:rPr lang="he-IL" dirty="0">
                <a:cs typeface="+mn-cs"/>
              </a:rPr>
              <a:t>, 2, 3, אין הגבלה על מספר המשתמשים.</a:t>
            </a:r>
          </a:p>
          <a:p>
            <a:r>
              <a:rPr lang="he-IL" dirty="0">
                <a:cs typeface="+mn-cs"/>
              </a:rPr>
              <a:t>הגבלות על הדפסה – האם ניתן להדפיס בכלל? אם כן כמה דפים? או שאין הגבלה על ההדפסה?</a:t>
            </a:r>
          </a:p>
          <a:p>
            <a:r>
              <a:rPr lang="he-IL" dirty="0">
                <a:cs typeface="+mn-cs"/>
              </a:rPr>
              <a:t>האם ניתן להוריד את הפרקים </a:t>
            </a:r>
            <a:r>
              <a:rPr lang="he-IL" dirty="0" err="1">
                <a:cs typeface="+mn-cs"/>
              </a:rPr>
              <a:t>כקבצי</a:t>
            </a:r>
            <a:r>
              <a:rPr lang="he-IL" dirty="0">
                <a:cs typeface="+mn-cs"/>
              </a:rPr>
              <a:t> </a:t>
            </a:r>
            <a:r>
              <a:rPr lang="en-US" dirty="0">
                <a:cs typeface="+mn-cs"/>
              </a:rPr>
              <a:t>PDF</a:t>
            </a:r>
            <a:r>
              <a:rPr lang="he-IL" dirty="0">
                <a:cs typeface="+mn-cs"/>
              </a:rPr>
              <a:t> ולשמור אותם ?</a:t>
            </a:r>
            <a:r>
              <a:rPr lang="en-US" dirty="0">
                <a:cs typeface="+mn-cs"/>
              </a:rPr>
              <a:t> </a:t>
            </a:r>
            <a:r>
              <a:rPr lang="he-IL" dirty="0">
                <a:cs typeface="+mn-cs"/>
              </a:rPr>
              <a:t> </a:t>
            </a:r>
            <a:endParaRPr lang="he-IL" dirty="0">
              <a:solidFill>
                <a:srgbClr val="FF0000"/>
              </a:solidFill>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900889"/>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5199339"/>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5257662"/>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758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ממשק</a:t>
            </a:r>
          </a:p>
        </p:txBody>
      </p:sp>
      <p:sp>
        <p:nvSpPr>
          <p:cNvPr id="3" name="מציין מיקום תוכן 2"/>
          <p:cNvSpPr>
            <a:spLocks noGrp="1"/>
          </p:cNvSpPr>
          <p:nvPr>
            <p:ph idx="1"/>
          </p:nvPr>
        </p:nvSpPr>
        <p:spPr>
          <a:xfrm>
            <a:off x="838200" y="1470511"/>
            <a:ext cx="10515600" cy="2971662"/>
          </a:xfrm>
        </p:spPr>
        <p:txBody>
          <a:bodyPr/>
          <a:lstStyle/>
          <a:p>
            <a:r>
              <a:rPr lang="he-IL" dirty="0">
                <a:cs typeface="+mn-cs"/>
              </a:rPr>
              <a:t>האם הספר נוח לקריאה?</a:t>
            </a:r>
          </a:p>
          <a:p>
            <a:r>
              <a:rPr lang="he-IL" dirty="0">
                <a:cs typeface="+mn-cs"/>
              </a:rPr>
              <a:t>האם ניתן לקרוא בו גם במכשירים ניידים?</a:t>
            </a:r>
          </a:p>
          <a:p>
            <a:r>
              <a:rPr lang="he-IL" dirty="0">
                <a:cs typeface="+mn-cs"/>
              </a:rPr>
              <a:t>האם ניתן לבצע חיפוש?</a:t>
            </a:r>
          </a:p>
          <a:p>
            <a:r>
              <a:rPr lang="he-IL" dirty="0">
                <a:cs typeface="+mn-cs"/>
              </a:rPr>
              <a:t>האם ניתן להשתמש בסימניות / למרקר קטעים כדי לסמן לקורא קטעים מעניינים?</a:t>
            </a:r>
          </a:p>
          <a:p>
            <a:r>
              <a:rPr lang="he-IL" dirty="0">
                <a:cs typeface="+mn-cs"/>
              </a:rPr>
              <a:t>האם ניתן לכתוב הערות ע"ג פתקיות / ע"ג הדף?</a:t>
            </a:r>
          </a:p>
          <a:p>
            <a:endParaRPr lang="he-IL" dirty="0">
              <a:cs typeface="+mn-cs"/>
            </a:endParaRP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824" y="5075513"/>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5869" y="5373963"/>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5432286"/>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32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מודל הרכישה </a:t>
            </a:r>
          </a:p>
        </p:txBody>
      </p:sp>
      <p:sp>
        <p:nvSpPr>
          <p:cNvPr id="3" name="מציין מיקום תוכן 2"/>
          <p:cNvSpPr>
            <a:spLocks noGrp="1"/>
          </p:cNvSpPr>
          <p:nvPr>
            <p:ph idx="1"/>
          </p:nvPr>
        </p:nvSpPr>
        <p:spPr/>
        <p:txBody>
          <a:bodyPr/>
          <a:lstStyle/>
          <a:p>
            <a:r>
              <a:rPr lang="he-IL" dirty="0">
                <a:cs typeface="+mn-cs"/>
              </a:rPr>
              <a:t>האם מדובר ברכישה לצמיתות?</a:t>
            </a:r>
          </a:p>
          <a:p>
            <a:r>
              <a:rPr lang="he-IL" dirty="0">
                <a:cs typeface="+mn-cs"/>
              </a:rPr>
              <a:t>האם מדובר במנוי? </a:t>
            </a:r>
          </a:p>
          <a:p>
            <a:r>
              <a:rPr lang="he-IL" dirty="0">
                <a:cs typeface="+mn-cs"/>
              </a:rPr>
              <a:t>האם הרכישה הנה ישירות מהמו"ל או מאַגְרֶגָטוֹר?</a:t>
            </a:r>
          </a:p>
          <a:p>
            <a:r>
              <a:rPr lang="he-IL" dirty="0"/>
              <a:t>האם יש דמי שימוש שנתיים לפלטפורמה?</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386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cs typeface="+mn-cs"/>
              </a:rPr>
              <a:t>תמיכה</a:t>
            </a:r>
          </a:p>
        </p:txBody>
      </p:sp>
      <p:sp>
        <p:nvSpPr>
          <p:cNvPr id="3" name="מציין מיקום תוכן 2"/>
          <p:cNvSpPr>
            <a:spLocks noGrp="1"/>
          </p:cNvSpPr>
          <p:nvPr>
            <p:ph idx="1"/>
          </p:nvPr>
        </p:nvSpPr>
        <p:spPr/>
        <p:txBody>
          <a:bodyPr/>
          <a:lstStyle/>
          <a:p>
            <a:r>
              <a:rPr lang="he-IL" dirty="0">
                <a:cs typeface="+mn-cs"/>
              </a:rPr>
              <a:t>האם יש איש קשר אליו תוכלו לפנות במקרה של תקלה?</a:t>
            </a:r>
          </a:p>
          <a:p>
            <a:r>
              <a:rPr lang="he-IL" dirty="0">
                <a:cs typeface="+mn-cs"/>
              </a:rPr>
              <a:t>או שהקשר הינו קשר וירטואלי או אנונימי, ובכל פעם תקבלו תשובה מאדם אחר?</a:t>
            </a:r>
          </a:p>
          <a:p>
            <a:r>
              <a:rPr lang="he-IL" dirty="0">
                <a:cs typeface="+mn-cs"/>
              </a:rPr>
              <a:t>מה קורה כשיש בעיות בחשבוניות? בעיות טכניות של גישה לספרים? </a:t>
            </a:r>
          </a:p>
        </p:txBody>
      </p:sp>
      <p:pic>
        <p:nvPicPr>
          <p:cNvPr id="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237" y="4611687"/>
            <a:ext cx="839152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8" descr="http://www.brill.com/sites/all/themes/internetunlimited/brill7/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282" y="4910137"/>
            <a:ext cx="597955" cy="87947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http://www.eifl.net/sites/default/files/styles/inner_page_logo/public/195afb2_0.png?itok=FtwXdox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13" y="4968460"/>
            <a:ext cx="1017104" cy="762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23771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1339</Words>
  <Application>Microsoft Office PowerPoint</Application>
  <PresentationFormat>מסך רחב</PresentationFormat>
  <Paragraphs>139</Paragraphs>
  <Slides>25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25</vt:i4>
      </vt:variant>
    </vt:vector>
  </HeadingPairs>
  <TitlesOfParts>
    <vt:vector size="30" baseType="lpstr">
      <vt:lpstr>Arial</vt:lpstr>
      <vt:lpstr>Calibri</vt:lpstr>
      <vt:lpstr>Calibri Light</vt:lpstr>
      <vt:lpstr>Times New Roman</vt:lpstr>
      <vt:lpstr>ערכת נושא Office</vt:lpstr>
      <vt:lpstr>מודלים לרכישה  ושימוש בספרים אלקטרוניים</vt:lpstr>
      <vt:lpstr>על מה לא נדבר ?</vt:lpstr>
      <vt:lpstr>על מה כן נדבר ?</vt:lpstr>
      <vt:lpstr>פרמטרים שרצוי להתחשב בהם במהלך הרכישה</vt:lpstr>
      <vt:lpstr>מחיר</vt:lpstr>
      <vt:lpstr>הגבלות שימוש - DRM</vt:lpstr>
      <vt:lpstr>ממשק</vt:lpstr>
      <vt:lpstr>מודל הרכישה </vt:lpstr>
      <vt:lpstr>תמיכה</vt:lpstr>
      <vt:lpstr>קטלוג</vt:lpstr>
      <vt:lpstr>זמינות</vt:lpstr>
      <vt:lpstr>ממי רוכשים את הספרים ?</vt:lpstr>
      <vt:lpstr>המודלים</vt:lpstr>
      <vt:lpstr>Pick and Choose </vt:lpstr>
      <vt:lpstr>Collections / Packages</vt:lpstr>
      <vt:lpstr>Purchase vs. Subscription</vt:lpstr>
      <vt:lpstr>Patron-Driven Acquisition Models</vt:lpstr>
      <vt:lpstr>PDA Purchase</vt:lpstr>
      <vt:lpstr>PDA Rental</vt:lpstr>
      <vt:lpstr>PDA Usage</vt:lpstr>
      <vt:lpstr>Evidence-Based Selection</vt:lpstr>
      <vt:lpstr>Short-term Loans</vt:lpstr>
      <vt:lpstr>CLEAR YOUR SHELVES</vt:lpstr>
      <vt:lpstr>Subscriptions</vt:lpstr>
      <vt:lpstr>תודה רבה. שאלות ? ניתן לקבל את המצגת אם תשלחו אלי מכתב לכתובת הדוא"ל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מנחם דולינסקי</dc:creator>
  <cp:lastModifiedBy>מנחם דולינסקי</cp:lastModifiedBy>
  <cp:revision>90</cp:revision>
  <dcterms:created xsi:type="dcterms:W3CDTF">2016-02-14T15:12:37Z</dcterms:created>
  <dcterms:modified xsi:type="dcterms:W3CDTF">2016-02-28T08:59:08Z</dcterms:modified>
</cp:coreProperties>
</file>